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301" r:id="rId3"/>
    <p:sldId id="303" r:id="rId4"/>
    <p:sldId id="304" r:id="rId5"/>
    <p:sldId id="305" r:id="rId6"/>
    <p:sldId id="306" r:id="rId7"/>
    <p:sldId id="30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ирилл" initials="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12639A"/>
    <a:srgbClr val="10598A"/>
    <a:srgbClr val="146586"/>
    <a:srgbClr val="0066FF"/>
    <a:srgbClr val="147B86"/>
    <a:srgbClr val="2E6AA0"/>
    <a:srgbClr val="3399FF"/>
    <a:srgbClr val="3185CF"/>
    <a:srgbClr val="318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>
      <p:cViewPr varScale="1">
        <p:scale>
          <a:sx n="102" d="100"/>
          <a:sy n="102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E85AC-B12B-4A07-B363-69BA6BAD64C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325C9-683A-46E1-A0D4-FFAF9EA77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44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F112-1666-4CDD-9AF0-7822B17960F0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82D8B-2B0B-49A4-8611-81C1174B2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1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8561" y="2274012"/>
            <a:ext cx="6966878" cy="938964"/>
          </a:xfrm>
        </p:spPr>
        <p:txBody>
          <a:bodyPr anchor="t">
            <a:noAutofit/>
          </a:bodyPr>
          <a:lstStyle/>
          <a:p>
            <a:pPr marL="12694">
              <a:tabLst>
                <a:tab pos="1446462" algn="l"/>
                <a:tab pos="2611119" algn="l"/>
                <a:tab pos="3749754" algn="l"/>
              </a:tabLst>
            </a:pPr>
            <a:r>
              <a:rPr lang="en-US" sz="2800" dirty="0" smtClean="0">
                <a:solidFill>
                  <a:schemeClr val="accent6"/>
                </a:solidFill>
                <a:latin typeface="Helvetica Neue Thin lite"/>
                <a:cs typeface="Arial" pitchFamily="34" charset="0"/>
              </a:rPr>
              <a:t>SMS-</a:t>
            </a:r>
            <a:r>
              <a:rPr lang="ru-RU" sz="2800" dirty="0" smtClean="0">
                <a:solidFill>
                  <a:schemeClr val="accent6"/>
                </a:solidFill>
                <a:latin typeface="Helvetica Neue Thin lite"/>
                <a:cs typeface="Arial" pitchFamily="34" charset="0"/>
              </a:rPr>
              <a:t>реагирование </a:t>
            </a:r>
            <a:r>
              <a:rPr lang="ru-RU" sz="2800" dirty="0">
                <a:solidFill>
                  <a:schemeClr val="accent6"/>
                </a:solidFill>
                <a:latin typeface="Helvetica Neue Thin lite"/>
                <a:cs typeface="Arial" pitchFamily="34" charset="0"/>
              </a:rPr>
              <a:t>на действия клиента</a:t>
            </a:r>
            <a:br>
              <a:rPr lang="ru-RU" sz="2800" dirty="0">
                <a:solidFill>
                  <a:schemeClr val="accent6"/>
                </a:solidFill>
                <a:latin typeface="Helvetica Neue Thin lite"/>
                <a:cs typeface="Arial" pitchFamily="34" charset="0"/>
              </a:rPr>
            </a:br>
            <a:r>
              <a:rPr lang="en-US" sz="2800" dirty="0">
                <a:solidFill>
                  <a:schemeClr val="accent6"/>
                </a:solidFill>
                <a:latin typeface="Helvetica Neue Thin lite"/>
                <a:cs typeface="Arial" pitchFamily="34" charset="0"/>
              </a:rPr>
              <a:t>Real </a:t>
            </a:r>
            <a:r>
              <a:rPr lang="en-US" sz="2800" dirty="0" smtClean="0">
                <a:solidFill>
                  <a:schemeClr val="accent6"/>
                </a:solidFill>
                <a:latin typeface="Helvetica Neue Thin lite"/>
                <a:cs typeface="Arial" pitchFamily="34" charset="0"/>
              </a:rPr>
              <a:t>Time</a:t>
            </a:r>
            <a:endParaRPr lang="ru-RU" sz="2800" dirty="0">
              <a:solidFill>
                <a:schemeClr val="accent6"/>
              </a:solidFill>
              <a:latin typeface="Helvetica Neue Thin lite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36" y="4725144"/>
            <a:ext cx="846940" cy="1673424"/>
          </a:xfrm>
          <a:prstGeom prst="rect">
            <a:avLst/>
          </a:prstGeom>
        </p:spPr>
      </p:pic>
      <p:pic>
        <p:nvPicPr>
          <p:cNvPr id="4" name="Рисунок 3" descr="пример презентации.jpg"/>
          <p:cNvPicPr>
            <a:picLocks noChangeAspect="1"/>
          </p:cNvPicPr>
          <p:nvPr/>
        </p:nvPicPr>
        <p:blipFill>
          <a:blip r:embed="rId3" cstate="print"/>
          <a:srcRect b="77041"/>
          <a:stretch>
            <a:fillRect/>
          </a:stretch>
        </p:blipFill>
        <p:spPr>
          <a:xfrm>
            <a:off x="0" y="0"/>
            <a:ext cx="9144000" cy="148478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12" y="5301208"/>
            <a:ext cx="262989" cy="197998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094" y="3695694"/>
            <a:ext cx="131495" cy="9899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47" y="3813269"/>
            <a:ext cx="131495" cy="9899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11" y="3933056"/>
            <a:ext cx="205638" cy="15481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739" y="4114372"/>
            <a:ext cx="131495" cy="9899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385" y="3501008"/>
            <a:ext cx="95644" cy="72008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225" y="3714270"/>
            <a:ext cx="131495" cy="9899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466" y="4386056"/>
            <a:ext cx="205638" cy="154819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51" y="3665922"/>
            <a:ext cx="95644" cy="72008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99" y="4124280"/>
            <a:ext cx="95644" cy="72008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53" y="4387521"/>
            <a:ext cx="95644" cy="7200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241" y="4188058"/>
            <a:ext cx="205638" cy="154819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049" y="3592099"/>
            <a:ext cx="95644" cy="72008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63" y="3766680"/>
            <a:ext cx="95644" cy="72008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13" y="3838688"/>
            <a:ext cx="95644" cy="72008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151270"/>
            <a:ext cx="131495" cy="989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558" y="4256683"/>
            <a:ext cx="95644" cy="72008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06" y="4312370"/>
            <a:ext cx="131495" cy="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000"/>
            <a:ext cx="3707904" cy="432000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 Time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arketing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85774" y="2505670"/>
            <a:ext cx="4474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60"/>
              </a:lnSpc>
            </a:pPr>
            <a:r>
              <a:rPr lang="ru-RU" dirty="0" smtClean="0">
                <a:latin typeface="Helvetica Neue Thin lite"/>
                <a:cs typeface="Arial" panose="020B0604020202020204" pitchFamily="34" charset="0"/>
              </a:rPr>
              <a:t>СОЗДАНИЕ ТАРГЕТИРОВАННЫХ КАМПАНИЙ НА ОСНОВЕ ТРАНЗАКЦИЙ КЛИЕНТОВ </a:t>
            </a:r>
            <a:endParaRPr lang="en-US" dirty="0" smtClean="0">
              <a:latin typeface="Helvetica Neue Thin lite"/>
              <a:cs typeface="Arial" panose="020B0604020202020204" pitchFamily="34" charset="0"/>
            </a:endParaRPr>
          </a:p>
          <a:p>
            <a:pPr>
              <a:lnSpc>
                <a:spcPts val="2360"/>
              </a:lnSpc>
            </a:pPr>
            <a:r>
              <a:rPr lang="ru-RU" dirty="0" smtClean="0">
                <a:latin typeface="Helvetica Neue Thin lite"/>
                <a:cs typeface="Arial" panose="020B0604020202020204" pitchFamily="34" charset="0"/>
              </a:rPr>
              <a:t>БЕЗ ДОРАБОТОК </a:t>
            </a:r>
            <a:r>
              <a:rPr lang="en-US" dirty="0" smtClean="0">
                <a:latin typeface="Helvetica Neue Thin lite"/>
                <a:cs typeface="Arial" panose="020B0604020202020204" pitchFamily="34" charset="0"/>
              </a:rPr>
              <a:t>IT-</a:t>
            </a:r>
            <a:r>
              <a:rPr lang="ru-RU" dirty="0" smtClean="0">
                <a:latin typeface="Helvetica Neue Thin lite"/>
                <a:cs typeface="Arial" panose="020B0604020202020204" pitchFamily="34" charset="0"/>
              </a:rPr>
              <a:t>СИСТЕМ</a:t>
            </a:r>
            <a:endParaRPr lang="ru-RU" dirty="0">
              <a:latin typeface="Helvetica Neue Thin lite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85774" y="4108440"/>
            <a:ext cx="4474658" cy="832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1200" dirty="0" smtClean="0">
                <a:latin typeface="Helvetica Neue Thin lite"/>
                <a:cs typeface="Arial" panose="020B0604020202020204" pitchFamily="34" charset="0"/>
              </a:rPr>
              <a:t>Наш алгоритм анализирует </a:t>
            </a:r>
            <a:r>
              <a:rPr lang="en-US" sz="1200" dirty="0" smtClean="0">
                <a:latin typeface="Helvetica Neue Thin lite"/>
                <a:cs typeface="Arial" panose="020B0604020202020204" pitchFamily="34" charset="0"/>
              </a:rPr>
              <a:t>sms</a:t>
            </a:r>
            <a:r>
              <a:rPr lang="ru-RU" sz="1200" dirty="0" smtClean="0">
                <a:latin typeface="Helvetica Neue Thin lite"/>
                <a:cs typeface="Arial" panose="020B0604020202020204" pitchFamily="34" charset="0"/>
              </a:rPr>
              <a:t>-оповещения клиентов и отправляет стимулирующие сообщения в зависимости от их покупок в реальном времени</a:t>
            </a:r>
            <a:endParaRPr lang="ru-RU" sz="1200" dirty="0">
              <a:latin typeface="Helvetica Neue Thin lit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2813063" y="5810830"/>
            <a:ext cx="33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1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000"/>
            <a:ext cx="3707904" cy="432000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 Time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arketing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8" y="2774656"/>
            <a:ext cx="1526124" cy="17407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893190"/>
            <a:ext cx="934712" cy="150366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742" y="3723506"/>
            <a:ext cx="171961" cy="129465"/>
          </a:xfrm>
          <a:prstGeom prst="rect">
            <a:avLst/>
          </a:prstGeom>
        </p:spPr>
      </p:pic>
      <p:sp>
        <p:nvSpPr>
          <p:cNvPr id="58" name="Скругленный прямоугольник 57"/>
          <p:cNvSpPr/>
          <p:nvPr/>
        </p:nvSpPr>
        <p:spPr>
          <a:xfrm>
            <a:off x="611559" y="1334179"/>
            <a:ext cx="3365059" cy="577456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Банк отправляет </a:t>
            </a:r>
            <a:r>
              <a:rPr lang="en-US" sz="1400" dirty="0">
                <a:solidFill>
                  <a:schemeClr val="tx1"/>
                </a:solidFill>
                <a:latin typeface="HelveticaNeueCyr" pitchFamily="50" charset="-52"/>
              </a:rPr>
              <a:t>SMS</a:t>
            </a:r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 о транзакциях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47" y="2996951"/>
            <a:ext cx="1176684" cy="1296144"/>
          </a:xfrm>
          <a:prstGeom prst="rect">
            <a:avLst/>
          </a:prstGeom>
        </p:spPr>
      </p:pic>
      <p:sp>
        <p:nvSpPr>
          <p:cNvPr id="39" name="Скругленный прямоугольник 38"/>
          <p:cNvSpPr/>
          <p:nvPr/>
        </p:nvSpPr>
        <p:spPr>
          <a:xfrm>
            <a:off x="1684828" y="3785816"/>
            <a:ext cx="1447012" cy="795312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/>
                </a:solidFill>
              </a:rPr>
              <a:t>Карта *9876; Покупка </a:t>
            </a:r>
            <a:r>
              <a:rPr lang="en-US" sz="1050" dirty="0" smtClean="0">
                <a:solidFill>
                  <a:schemeClr val="tx1"/>
                </a:solidFill>
              </a:rPr>
              <a:t>AIRFRANCE</a:t>
            </a:r>
            <a:r>
              <a:rPr lang="ru-RU" sz="1050" dirty="0" smtClean="0">
                <a:solidFill>
                  <a:schemeClr val="tx1"/>
                </a:solidFill>
              </a:rPr>
              <a:t>; </a:t>
            </a:r>
            <a:r>
              <a:rPr lang="en-US" sz="1050" dirty="0" smtClean="0">
                <a:solidFill>
                  <a:schemeClr val="tx1"/>
                </a:solidFill>
              </a:rPr>
              <a:t>25 0</a:t>
            </a:r>
            <a:r>
              <a:rPr lang="ru-RU" sz="1050" dirty="0" smtClean="0">
                <a:solidFill>
                  <a:schemeClr val="tx1"/>
                </a:solidFill>
              </a:rPr>
              <a:t>00 </a:t>
            </a:r>
            <a:r>
              <a:rPr lang="en-US" sz="1050" dirty="0" smtClean="0">
                <a:solidFill>
                  <a:schemeClr val="tx1"/>
                </a:solidFill>
              </a:rPr>
              <a:t>RUR</a:t>
            </a:r>
            <a:r>
              <a:rPr lang="ru-RU" sz="1050" dirty="0" smtClean="0">
                <a:solidFill>
                  <a:schemeClr val="tx1"/>
                </a:solidFill>
              </a:rPr>
              <a:t>; Остаток 50 000 </a:t>
            </a:r>
            <a:r>
              <a:rPr lang="en-US" sz="1050" dirty="0" smtClean="0">
                <a:solidFill>
                  <a:schemeClr val="tx1"/>
                </a:solidFill>
              </a:rPr>
              <a:t>RUR</a:t>
            </a:r>
            <a:endParaRPr lang="ru-RU" sz="1050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510" y="3590181"/>
            <a:ext cx="1434330" cy="10968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91811"/>
            <a:ext cx="2025950" cy="19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556" y="5827233"/>
            <a:ext cx="383689" cy="3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025016" y="5805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333402" y="5989930"/>
            <a:ext cx="315250" cy="0"/>
          </a:xfrm>
          <a:prstGeom prst="line">
            <a:avLst/>
          </a:prstGeom>
          <a:ln w="2222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60020" y="5809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85499" y="5805264"/>
            <a:ext cx="64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982" y="5827233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27" y="5824314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974" y="5813873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Прямая соединительная линия 73"/>
          <p:cNvCxnSpPr/>
          <p:nvPr/>
        </p:nvCxnSpPr>
        <p:spPr>
          <a:xfrm>
            <a:off x="4438067" y="5999455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506600" y="5999455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5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910" y="3589706"/>
            <a:ext cx="1434330" cy="1096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000"/>
            <a:ext cx="3707904" cy="432000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 Time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arketing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8" y="2774656"/>
            <a:ext cx="1526124" cy="17407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2893190"/>
            <a:ext cx="934712" cy="1503667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5292080" y="3785600"/>
            <a:ext cx="1447012" cy="795312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chemeClr val="tx1"/>
                </a:solidFill>
              </a:rPr>
              <a:t>Карта *9876; Покупка </a:t>
            </a:r>
            <a:r>
              <a:rPr lang="en-US" sz="1050" dirty="0">
                <a:solidFill>
                  <a:schemeClr val="tx1"/>
                </a:solidFill>
              </a:rPr>
              <a:t>AIRFRANCE</a:t>
            </a:r>
            <a:r>
              <a:rPr lang="ru-RU" sz="1050" dirty="0">
                <a:solidFill>
                  <a:schemeClr val="tx1"/>
                </a:solidFill>
              </a:rPr>
              <a:t>; </a:t>
            </a:r>
            <a:r>
              <a:rPr lang="en-US" sz="1050" dirty="0">
                <a:solidFill>
                  <a:schemeClr val="tx1"/>
                </a:solidFill>
              </a:rPr>
              <a:t>25 0</a:t>
            </a:r>
            <a:r>
              <a:rPr lang="ru-RU" sz="1050" dirty="0">
                <a:solidFill>
                  <a:schemeClr val="tx1"/>
                </a:solidFill>
              </a:rPr>
              <a:t>00 </a:t>
            </a:r>
            <a:r>
              <a:rPr lang="en-US" sz="1050" dirty="0">
                <a:solidFill>
                  <a:schemeClr val="tx1"/>
                </a:solidFill>
              </a:rPr>
              <a:t>RUR</a:t>
            </a:r>
            <a:r>
              <a:rPr lang="ru-RU" sz="1050" dirty="0">
                <a:solidFill>
                  <a:schemeClr val="tx1"/>
                </a:solidFill>
              </a:rPr>
              <a:t>; Остаток 50 000 </a:t>
            </a:r>
            <a:r>
              <a:rPr lang="en-US" sz="1050" dirty="0">
                <a:solidFill>
                  <a:schemeClr val="tx1"/>
                </a:solidFill>
              </a:rPr>
              <a:t>RUR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11559" y="1334179"/>
            <a:ext cx="3365059" cy="577456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NeueCyr" pitchFamily="50" charset="-52"/>
              </a:rPr>
              <a:t>MFMS </a:t>
            </a:r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доставляет </a:t>
            </a:r>
            <a:r>
              <a:rPr lang="en-US" sz="1400" dirty="0">
                <a:solidFill>
                  <a:schemeClr val="tx1"/>
                </a:solidFill>
                <a:latin typeface="HelveticaNeueCyr" pitchFamily="50" charset="-52"/>
              </a:rPr>
              <a:t>SMS</a:t>
            </a:r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 клиентам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47" y="2996951"/>
            <a:ext cx="1176684" cy="129614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621" y="3717032"/>
            <a:ext cx="171961" cy="129465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91811"/>
            <a:ext cx="2025950" cy="19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2813063" y="5810830"/>
            <a:ext cx="33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759" y="5818399"/>
            <a:ext cx="383689" cy="3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025016" y="5805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333402" y="5989930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960020" y="5809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85499" y="5805264"/>
            <a:ext cx="64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2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27" y="5824314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974" y="5813873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Прямая соединительная линия 73"/>
          <p:cNvCxnSpPr/>
          <p:nvPr/>
        </p:nvCxnSpPr>
        <p:spPr>
          <a:xfrm>
            <a:off x="4438067" y="5999455"/>
            <a:ext cx="315250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506600" y="5999455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27" y="5827466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9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982" y="5827233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000"/>
            <a:ext cx="3707904" cy="432000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 Time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arketing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8" y="2774656"/>
            <a:ext cx="1526124" cy="17407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2893190"/>
            <a:ext cx="934712" cy="1503667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5292080" y="3861048"/>
            <a:ext cx="1447012" cy="1214446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600">
                <a:solidFill>
                  <a:srgbClr val="000000"/>
                </a:solidFill>
                <a:latin typeface="Helvetica Neue Thin lite"/>
                <a:ea typeface="Helvetica Neue Thin lite"/>
                <a:cs typeface="Helvetica Neue Thin lite"/>
                <a:sym typeface="Helvetica Neue Thin lite"/>
              </a:defRPr>
            </a:pPr>
            <a:r>
              <a:rPr lang="ru-RU" sz="1050" dirty="0">
                <a:solidFill>
                  <a:schemeClr val="tx1"/>
                </a:solidFill>
              </a:rPr>
              <a:t>Мария, приятного путешествия! </a:t>
            </a:r>
          </a:p>
          <a:p>
            <a:pPr>
              <a:defRPr sz="1600">
                <a:solidFill>
                  <a:srgbClr val="000000"/>
                </a:solidFill>
                <a:latin typeface="Helvetica Neue Thin lite"/>
                <a:ea typeface="Helvetica Neue Thin lite"/>
                <a:cs typeface="Helvetica Neue Thin lite"/>
                <a:sym typeface="Helvetica Neue Thin lite"/>
              </a:defRPr>
            </a:pPr>
            <a:r>
              <a:rPr lang="ru-RU" sz="1050" dirty="0">
                <a:solidFill>
                  <a:schemeClr val="tx1"/>
                </a:solidFill>
              </a:rPr>
              <a:t>Приобретите надежную страховку онлайн на </a:t>
            </a:r>
            <a:r>
              <a:rPr lang="ru-RU" sz="105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www.vash-bank.ru\insur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11559" y="1334179"/>
            <a:ext cx="3365059" cy="577456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HelveticaNeueCyr" pitchFamily="50" charset="-52"/>
              </a:rPr>
              <a:t>MFMS</a:t>
            </a:r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 находит подходящий сценарий и </a:t>
            </a:r>
            <a:r>
              <a:rPr lang="en-US" sz="1400" dirty="0">
                <a:solidFill>
                  <a:schemeClr val="tx1"/>
                </a:solidFill>
                <a:latin typeface="HelveticaNeueCyr" pitchFamily="50" charset="-52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через 1 секунду направляет стимулирующее </a:t>
            </a:r>
            <a:r>
              <a:rPr lang="en-US" sz="1400" dirty="0">
                <a:solidFill>
                  <a:schemeClr val="tx1"/>
                </a:solidFill>
                <a:latin typeface="HelveticaNeueCyr" pitchFamily="50" charset="-52"/>
              </a:rPr>
              <a:t>SMS</a:t>
            </a:r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-сообщение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47" y="2996951"/>
            <a:ext cx="1176684" cy="12961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977256" y="3324549"/>
            <a:ext cx="619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" dirty="0"/>
              <a:t>Карта *9876; </a:t>
            </a:r>
            <a:endParaRPr lang="ru-RU" sz="600" dirty="0" smtClean="0"/>
          </a:p>
          <a:p>
            <a:r>
              <a:rPr lang="ru-RU" sz="600" dirty="0" smtClean="0"/>
              <a:t>Покупка ….</a:t>
            </a:r>
            <a:endParaRPr lang="ru-RU" sz="600" dirty="0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621" y="3717032"/>
            <a:ext cx="171961" cy="12946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674" y="3589706"/>
            <a:ext cx="1446765" cy="11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91811"/>
            <a:ext cx="2025950" cy="19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813063" y="5810830"/>
            <a:ext cx="33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25016" y="5805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333402" y="5989930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60020" y="5809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3</a:t>
            </a:r>
            <a:endParaRPr lang="ru-RU" b="1" dirty="0">
              <a:solidFill>
                <a:schemeClr val="accent6"/>
              </a:solidFill>
            </a:endParaRPr>
          </a:p>
        </p:txBody>
      </p:sp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974" y="5813873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4438067" y="5999455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06600" y="5999455"/>
            <a:ext cx="315250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27" y="5827466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3885499" y="5805264"/>
            <a:ext cx="64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916" y="5827233"/>
            <a:ext cx="383689" cy="3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089" y="3260601"/>
            <a:ext cx="85981" cy="6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605" y="5827233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2817686" y="5810830"/>
            <a:ext cx="33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338025" y="5989930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42690" y="5999455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50" y="5827466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890122" y="5805264"/>
            <a:ext cx="64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000"/>
            <a:ext cx="3707904" cy="432000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 Time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arketing</a:t>
            </a:r>
            <a:endParaRPr lang="ru-RU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8" y="2774656"/>
            <a:ext cx="1526124" cy="1740735"/>
          </a:xfrm>
          <a:prstGeom prst="rect">
            <a:avLst/>
          </a:prstGeom>
        </p:spPr>
      </p:pic>
      <p:sp>
        <p:nvSpPr>
          <p:cNvPr id="58" name="Скругленный прямоугольник 57"/>
          <p:cNvSpPr/>
          <p:nvPr/>
        </p:nvSpPr>
        <p:spPr>
          <a:xfrm>
            <a:off x="611559" y="1334179"/>
            <a:ext cx="3365059" cy="577456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HelveticaNeueCyr" pitchFamily="50" charset="-52"/>
              </a:rPr>
              <a:t>Банк получает отчет о произведенных коммуникациях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47" y="2996951"/>
            <a:ext cx="1176684" cy="129614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91811"/>
            <a:ext cx="2025950" cy="19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403649" y="3413968"/>
            <a:ext cx="1840826" cy="30306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82" y="2988154"/>
            <a:ext cx="442246" cy="504437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2058284" y="3075235"/>
            <a:ext cx="920925" cy="316263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rgbClr val="FF9933"/>
                </a:solidFill>
              </a:rPr>
              <a:t>Отчетность</a:t>
            </a:r>
            <a:endParaRPr lang="ru-RU" sz="1050" dirty="0">
              <a:solidFill>
                <a:srgbClr val="FF993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25016" y="5805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60020" y="5809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27" y="5824314"/>
            <a:ext cx="360471" cy="3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4" name="Прямая соединительная линия 43"/>
          <p:cNvCxnSpPr/>
          <p:nvPr/>
        </p:nvCxnSpPr>
        <p:spPr>
          <a:xfrm>
            <a:off x="5506600" y="5999455"/>
            <a:ext cx="31525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036" y="5817708"/>
            <a:ext cx="383689" cy="3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Скругленный прямоугольник 45"/>
          <p:cNvSpPr/>
          <p:nvPr/>
        </p:nvSpPr>
        <p:spPr>
          <a:xfrm>
            <a:off x="6878360" y="4458814"/>
            <a:ext cx="1509123" cy="1365500"/>
          </a:xfrm>
          <a:prstGeom prst="roundRect">
            <a:avLst>
              <a:gd name="adj" fmla="val 307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Клиент больше пользуется картой и участвует в программах лояльности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477" y="4953807"/>
            <a:ext cx="540987" cy="34689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05640" y="2893190"/>
            <a:ext cx="934712" cy="1503667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6978648" y="3324549"/>
            <a:ext cx="619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" dirty="0"/>
              <a:t>Карта *9876; </a:t>
            </a:r>
            <a:endParaRPr lang="ru-RU" sz="600" dirty="0" smtClean="0"/>
          </a:p>
          <a:p>
            <a:r>
              <a:rPr lang="ru-RU" sz="600" dirty="0" smtClean="0"/>
              <a:t>Покупка ….</a:t>
            </a:r>
            <a:endParaRPr lang="ru-RU" sz="600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481" y="3260601"/>
            <a:ext cx="85981" cy="64732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6977256" y="3656057"/>
            <a:ext cx="6021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dirty="0" smtClean="0"/>
              <a:t>Мария, приятно </a:t>
            </a:r>
            <a:r>
              <a:rPr lang="ru-RU" sz="600" dirty="0"/>
              <a:t>….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089" y="3592109"/>
            <a:ext cx="85981" cy="6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3772" y="2990650"/>
            <a:ext cx="8676455" cy="8766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FFFFFF"/>
                </a:solidFill>
                <a:latin typeface="Helvetica Neue Thin lite"/>
                <a:ea typeface="Verdana" panose="020B0604030504040204" pitchFamily="34" charset="0"/>
                <a:cs typeface="Verdana" panose="020B0604030504040204" pitchFamily="34" charset="0"/>
              </a:rPr>
              <a:t>Спасибо!</a:t>
            </a:r>
            <a:endParaRPr lang="ru-RU" dirty="0">
              <a:latin typeface="Helvetica Neue Thin lite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32364"/>
            <a:ext cx="4076701" cy="7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</TotalTime>
  <Words>163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 Thin lite</vt:lpstr>
      <vt:lpstr>HelveticaNeueCyr</vt:lpstr>
      <vt:lpstr>Verdana</vt:lpstr>
      <vt:lpstr>Тема Office</vt:lpstr>
      <vt:lpstr>SMS-реагирование на действия клиента Real Time</vt:lpstr>
      <vt:lpstr>Real Time Marketing</vt:lpstr>
      <vt:lpstr>Real Time Marketing</vt:lpstr>
      <vt:lpstr>Real Time Marketing</vt:lpstr>
      <vt:lpstr>Real Time Marketing</vt:lpstr>
      <vt:lpstr>Real Time Marketing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Капустина Елена</dc:creator>
  <cp:lastModifiedBy>Vitaly Schipkov</cp:lastModifiedBy>
  <cp:revision>151</cp:revision>
  <dcterms:created xsi:type="dcterms:W3CDTF">2015-07-07T09:24:17Z</dcterms:created>
  <dcterms:modified xsi:type="dcterms:W3CDTF">2016-04-21T12:31:43Z</dcterms:modified>
</cp:coreProperties>
</file>